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73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01809-2A2C-4D37-8E4C-AED67E489076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E99A9-C222-406E-BC2D-1EBE09EB7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5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246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9436de57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9436de57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417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9436de57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9436de57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06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9436de57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9436de57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359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9436de57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9436de57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830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9436de57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9436de57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71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9436de57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9436de57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189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9436de57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9436de57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0778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9436de57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9436de57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613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9436de57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9436de57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300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15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55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6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0995200" y="5661233"/>
            <a:ext cx="11968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10995200" y="5661167"/>
            <a:ext cx="11968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93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8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9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12192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20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4368800" y="33"/>
            <a:ext cx="782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7"/>
          <p:cNvSpPr/>
          <p:nvPr/>
        </p:nvSpPr>
        <p:spPr>
          <a:xfrm rot="-5400000">
            <a:off x="1012200" y="3356600"/>
            <a:ext cx="6858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51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60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02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53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629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FA66-B83E-46A6-87E3-87BCC6E53942}" type="slidenum">
              <a:rPr lang="ru-RU" smtClean="0">
                <a:solidFill>
                  <a:srgbClr val="737373"/>
                </a:solidFill>
              </a:rPr>
              <a:pPr/>
              <a:t>‹#›</a:t>
            </a:fld>
            <a:endParaRPr lang="ru-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52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0995200" y="5661233"/>
            <a:ext cx="11968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10995200" y="5661167"/>
            <a:ext cx="11968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89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139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6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12192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3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4368800" y="33"/>
            <a:ext cx="782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7"/>
          <p:cNvSpPr/>
          <p:nvPr/>
        </p:nvSpPr>
        <p:spPr>
          <a:xfrm rot="-5400000">
            <a:off x="1012200" y="3356600"/>
            <a:ext cx="6858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59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6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60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83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186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FA66-B83E-46A6-87E3-87BCC6E53942}" type="slidenum">
              <a:rPr lang="ru-RU" smtClean="0">
                <a:solidFill>
                  <a:srgbClr val="737373"/>
                </a:solidFill>
              </a:rPr>
              <a:pPr/>
              <a:t>‹#›</a:t>
            </a:fld>
            <a:endParaRPr lang="ru-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9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3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93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19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0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34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10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5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8692-DB4A-4C3E-B437-06FEF7F97512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B3DC-EC81-4A6C-BFFA-E6AFAC021C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737373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097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737373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700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%D0%AF-%D0%BF%D0%BE%D1%81%D0%BB%D0%B0%D0%BD%D0%B8%D0%B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" sz="6267" dirty="0"/>
              <a:t>Легко ли быть подростком?</a:t>
            </a:r>
            <a:endParaRPr sz="6267"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ru-RU" sz="3200" dirty="0"/>
              <a:t>О</a:t>
            </a:r>
            <a:r>
              <a:rPr lang="ru" sz="3200" dirty="0"/>
              <a:t>тдельные аспекты возрастной психологии</a:t>
            </a:r>
          </a:p>
          <a:p>
            <a:pPr marL="0" indent="0" algn="ctr"/>
            <a:endParaRPr lang="ru" dirty="0"/>
          </a:p>
          <a:p>
            <a:pPr marL="0" indent="0" algn="ctr"/>
            <a:endParaRPr lang="ru" dirty="0" smtClean="0"/>
          </a:p>
          <a:p>
            <a:pPr marL="0" indent="0" algn="ctr"/>
            <a:endParaRPr lang="ru" dirty="0" smtClean="0"/>
          </a:p>
          <a:p>
            <a:pPr marL="0" indent="0"/>
            <a:r>
              <a:rPr lang="ru-RU" sz="1867" i="1" dirty="0"/>
              <a:t>П</a:t>
            </a:r>
            <a:r>
              <a:rPr lang="ru" sz="1867" i="1" dirty="0" smtClean="0"/>
              <a:t>едагог-психолог</a:t>
            </a:r>
            <a:r>
              <a:rPr lang="ru-RU" sz="1867" i="1" smtClean="0"/>
              <a:t>,методист</a:t>
            </a:r>
            <a:r>
              <a:rPr lang="ru" sz="1867" i="1" smtClean="0"/>
              <a:t> </a:t>
            </a:r>
            <a:r>
              <a:rPr lang="ru" sz="1867" i="1" dirty="0"/>
              <a:t>Машевская Светлана Григорьевна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701" y="999982"/>
            <a:ext cx="599571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Психолого-педагогический </a:t>
            </a:r>
            <a:r>
              <a:rPr lang="ru-RU" sz="1867" kern="0" dirty="0" err="1">
                <a:solidFill>
                  <a:srgbClr val="FFFFFF"/>
                </a:solidFill>
                <a:cs typeface="Arial"/>
                <a:sym typeface="Arial"/>
              </a:rPr>
              <a:t>интенсив</a:t>
            </a:r>
            <a:r>
              <a:rPr lang="ru-RU" sz="1867" kern="0" dirty="0">
                <a:solidFill>
                  <a:srgbClr val="FFFFFF"/>
                </a:solidFill>
                <a:cs typeface="Arial"/>
                <a:sym typeface="Arial"/>
              </a:rPr>
              <a:t> для </a:t>
            </a:r>
            <a:r>
              <a:rPr lang="ru-RU" sz="1867" kern="0" dirty="0" smtClean="0">
                <a:solidFill>
                  <a:srgbClr val="FFFFFF"/>
                </a:solidFill>
                <a:cs typeface="Arial"/>
                <a:sym typeface="Arial"/>
              </a:rPr>
              <a:t>родителей</a:t>
            </a:r>
            <a:endParaRPr lang="ru-RU" sz="1867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4822" y="336331"/>
            <a:ext cx="3393955" cy="2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9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48" y="236738"/>
            <a:ext cx="3744000" cy="2351948"/>
          </a:xfrm>
        </p:spPr>
        <p:txBody>
          <a:bodyPr/>
          <a:lstStyle/>
          <a:p>
            <a:r>
              <a:rPr lang="ru" sz="2400" b="1" dirty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Типы семей: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433" y="2817179"/>
            <a:ext cx="3744000" cy="3355220"/>
          </a:xfrm>
        </p:spPr>
        <p:txBody>
          <a:bodyPr/>
          <a:lstStyle/>
          <a:p>
            <a:r>
              <a:rPr lang="ru-RU" dirty="0" smtClean="0"/>
              <a:t>Дети активны ,дружелюбны, независимы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4357" y="1842805"/>
            <a:ext cx="6096000" cy="181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33"/>
              </a:spcAft>
              <a:buClr>
                <a:srgbClr val="000000"/>
              </a:buClr>
            </a:pPr>
            <a:r>
              <a:rPr lang="ru-RU" sz="18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1. Семьи, в которых очень близкие, дружеские отношения между родителями и детьми. Эта атмосфера благоприятна для всех членов семьи, так как родители имеют возможность оказывать влияние в тех сторонах жизни сына или дочери, о которых в других семьях только подозревают. </a:t>
            </a:r>
            <a:r>
              <a:rPr lang="ru-RU" sz="14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 </a:t>
            </a:r>
            <a:endParaRPr lang="ru-RU" sz="1867" kern="0" dirty="0">
              <a:solidFill>
                <a:srgbClr val="4285F4">
                  <a:lumMod val="50000"/>
                </a:srgbClr>
              </a:solidFill>
              <a:latin typeface="Roboto" charset="0"/>
              <a:ea typeface="Roboto" charset="0"/>
              <a:cs typeface="Arial"/>
              <a:sym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10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48" y="236738"/>
            <a:ext cx="3744000" cy="2351948"/>
          </a:xfrm>
        </p:spPr>
        <p:txBody>
          <a:bodyPr/>
          <a:lstStyle/>
          <a:p>
            <a:r>
              <a:rPr lang="ru" sz="2400" b="1" dirty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Типы семей: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433" y="2817179"/>
            <a:ext cx="3744000" cy="335522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Дети </a:t>
            </a:r>
            <a:r>
              <a:rPr lang="ru-RU" dirty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растут обычно вежливыми, приветливыми, уступчивыми, послушными. Редко заявляют о своей независимости.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4357" y="1842805"/>
            <a:ext cx="6096000" cy="3066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8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2. Семьи, где царит доброжелательная атмосфера. Родители следят за развитием детей, интересуются их жизнью, пытаются оказать влияние в силу собственных культурных возможностей. В этих семьях бывают конфликты, но они открыты и сразу же разрешаются. От родителей здесь ничего не скрывают, им верят. В таких семьях существует определенная дистанция между старшими и младшими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11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433" y="3101267"/>
            <a:ext cx="3744000" cy="3071133"/>
          </a:xfrm>
        </p:spPr>
        <p:txBody>
          <a:bodyPr/>
          <a:lstStyle/>
          <a:p>
            <a:r>
              <a:rPr lang="ru-RU" dirty="0" smtClean="0"/>
              <a:t>Протестное поведение или, наоборот, податливый «забитый» ребенок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5992" y="2238179"/>
            <a:ext cx="609600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33"/>
              </a:spcAft>
              <a:buClr>
                <a:srgbClr val="000000"/>
              </a:buClr>
            </a:pPr>
            <a:r>
              <a:rPr lang="ru-RU" sz="18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3.Родители уделяют достаточное внимание учебе детей, их быту, но этим и ограничиваются.</a:t>
            </a:r>
            <a:r>
              <a:rPr lang="ru-RU" sz="18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785" y="1376671"/>
            <a:ext cx="3744000" cy="1271200"/>
          </a:xfrm>
        </p:spPr>
        <p:txBody>
          <a:bodyPr/>
          <a:lstStyle/>
          <a:p>
            <a:r>
              <a:rPr lang="ru" sz="2400" b="1" dirty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Типы семей: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12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433" y="3101267"/>
            <a:ext cx="3744000" cy="3071133"/>
          </a:xfrm>
        </p:spPr>
        <p:txBody>
          <a:bodyPr/>
          <a:lstStyle/>
          <a:p>
            <a:r>
              <a:rPr lang="ru-RU" dirty="0" smtClean="0"/>
              <a:t>Враждебность к родителям, недоверие к взрослым, трудности в общении со сверстниками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5992" y="2238180"/>
            <a:ext cx="6096000" cy="181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33"/>
              </a:spcAft>
              <a:buClr>
                <a:srgbClr val="000000"/>
              </a:buClr>
            </a:pPr>
            <a:r>
              <a:rPr lang="ru-RU" sz="18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4.Существуют семьи, где за ребенком устанавливается слежка, ему не доверяют, применяют рукоприкладство. В таких семьях всегда существует конфликт между повзрослевшими детьми и родителями. Иногда он скрытый, периодически прорывающийся наружу. </a:t>
            </a:r>
            <a:r>
              <a:rPr lang="ru-RU" sz="18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785" y="1376671"/>
            <a:ext cx="3744000" cy="1271200"/>
          </a:xfrm>
        </p:spPr>
        <p:txBody>
          <a:bodyPr/>
          <a:lstStyle/>
          <a:p>
            <a:r>
              <a:rPr lang="ru" sz="2400" b="1" dirty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Типы семей: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13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7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433" y="3101267"/>
            <a:ext cx="3744000" cy="3071133"/>
          </a:xfrm>
        </p:spPr>
        <p:txBody>
          <a:bodyPr/>
          <a:lstStyle/>
          <a:p>
            <a:r>
              <a:rPr lang="ru-RU" dirty="0" smtClean="0"/>
              <a:t>Агрессивное поведение, недоверие к людям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5992" y="2238179"/>
            <a:ext cx="6096000" cy="207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867" kern="0" dirty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5.Обстановка в этих семьях критическая. Здесь ненормальные отношения между детьми и родителями. Атмосфера напряженная, в таких семьях пьют один или оба родителя. Влияние такой семьи пагубно — оно является причиной многих преступлений подростков.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785" y="1376671"/>
            <a:ext cx="3744000" cy="1271200"/>
          </a:xfrm>
        </p:spPr>
        <p:txBody>
          <a:bodyPr/>
          <a:lstStyle/>
          <a:p>
            <a:r>
              <a:rPr lang="ru" sz="2400" b="1" dirty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Типы семей: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14</a:t>
            </a:fld>
            <a:endParaRPr lang="ru">
              <a:solidFill>
                <a:srgbClr val="7373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992" y="58782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i="1" kern="0" dirty="0">
                <a:solidFill>
                  <a:srgbClr val="0F9D58">
                    <a:lumMod val="60000"/>
                    <a:lumOff val="4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Ребенок нуждается в нашей любви больше всего тогда, когда он меньше всего ее заслуживает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1600" i="1" kern="0" dirty="0" err="1">
                <a:solidFill>
                  <a:srgbClr val="0F9D58">
                    <a:lumMod val="60000"/>
                    <a:lumOff val="4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Эрма</a:t>
            </a:r>
            <a:r>
              <a:rPr lang="ru-RU" sz="1600" i="1" kern="0" dirty="0">
                <a:solidFill>
                  <a:srgbClr val="0F9D58">
                    <a:lumMod val="60000"/>
                    <a:lumOff val="4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 </a:t>
            </a:r>
            <a:r>
              <a:rPr lang="ru-RU" sz="1600" i="1" kern="0" dirty="0" err="1">
                <a:solidFill>
                  <a:srgbClr val="0F9D58">
                    <a:lumMod val="60000"/>
                    <a:lumOff val="4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Бомбек</a:t>
            </a:r>
            <a:endParaRPr lang="ru-RU" sz="1600" i="1" kern="0" dirty="0">
              <a:solidFill>
                <a:srgbClr val="0F9D58">
                  <a:lumMod val="60000"/>
                  <a:lumOff val="40000"/>
                </a:srgbClr>
              </a:solidFill>
              <a:latin typeface="Roboto" charset="0"/>
              <a:ea typeface="Roboto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9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/>
              <a:t>Как хвалить ребенка.</a:t>
            </a:r>
            <a:br>
              <a:rPr lang="ru-RU" dirty="0" smtClean="0"/>
            </a:b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lang="ru-RU" dirty="0" smtClean="0"/>
          </a:p>
          <a:p>
            <a:pPr marL="0" indent="0">
              <a:spcAft>
                <a:spcPts val="2133"/>
              </a:spcAft>
              <a:buNone/>
            </a:pPr>
            <a:r>
              <a:rPr lang="ru-RU" dirty="0" smtClean="0"/>
              <a:t>Подростки нуждаются в  позитивной оценке взрослого!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160886" y="1751860"/>
            <a:ext cx="6190695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i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Более действенна похвала с </a:t>
            </a:r>
            <a:r>
              <a:rPr lang="ru-RU" sz="1867" b="1" i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  <a:hlinkClick r:id="rId3" tooltip="Я-послание"/>
              </a:rPr>
              <a:t>Я-посланием</a:t>
            </a:r>
            <a:endParaRPr lang="ru-RU" sz="1867" kern="0" dirty="0">
              <a:solidFill>
                <a:srgbClr val="4285F4">
                  <a:lumMod val="50000"/>
                </a:srgbClr>
              </a:solidFill>
              <a:cs typeface="Arial"/>
              <a:sym typeface="Arial"/>
            </a:endParaRP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i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Эмоции можно выразить и без слов.</a:t>
            </a:r>
            <a:endParaRPr lang="ru-RU" sz="1867" kern="0" dirty="0">
              <a:solidFill>
                <a:srgbClr val="4285F4">
                  <a:lumMod val="50000"/>
                </a:srgbClr>
              </a:solidFill>
              <a:cs typeface="Arial"/>
              <a:sym typeface="Arial"/>
            </a:endParaRP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i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Говорите конкретно, что вам понравилось.</a:t>
            </a:r>
            <a:endParaRPr lang="ru-RU" sz="1867" kern="0" dirty="0">
              <a:solidFill>
                <a:srgbClr val="4285F4">
                  <a:lumMod val="50000"/>
                </a:srgbClr>
              </a:solidFill>
              <a:cs typeface="Arial"/>
              <a:sym typeface="Arial"/>
            </a:endParaRP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i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Смотрите очень внимательно, прежде чем высказаться.</a:t>
            </a:r>
            <a:endParaRPr lang="ru-RU" sz="1867" kern="0" dirty="0">
              <a:solidFill>
                <a:srgbClr val="4285F4">
                  <a:lumMod val="50000"/>
                </a:srgbClr>
              </a:solidFill>
              <a:cs typeface="Arial"/>
              <a:sym typeface="Arial"/>
            </a:endParaRP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i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Остановитесь на хорошем</a:t>
            </a: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i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Не сравнивайте с другими детьми</a:t>
            </a:r>
            <a:endParaRPr lang="ru-RU" sz="1867" kern="0" dirty="0">
              <a:solidFill>
                <a:srgbClr val="4285F4">
                  <a:lumMod val="50000"/>
                </a:srgb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15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/>
              <a:t>Как наказывать ребенка</a:t>
            </a:r>
            <a:br>
              <a:rPr lang="ru-RU" dirty="0" smtClean="0"/>
            </a:b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ru-RU" dirty="0"/>
              <a:t>Главный принцип заключается в том, чтобы наказывать проступок, а не самого ребенка!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160886" y="1751860"/>
            <a:ext cx="6190695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 Наказание не должно причинять вреда — физического или психологического</a:t>
            </a: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Не наказывайте «для профилактики».</a:t>
            </a: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Наказание не должно отменять награды</a:t>
            </a: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Наказание должно следовать сразу за «преступлением».</a:t>
            </a:r>
          </a:p>
          <a:p>
            <a:pPr marL="380990" indent="-380990">
              <a:buClr>
                <a:srgbClr val="4285F4">
                  <a:lumMod val="50000"/>
                </a:srgbClr>
              </a:buClr>
              <a:buFont typeface="Wingdings" pitchFamily="2" charset="2"/>
              <a:buChar char="q"/>
            </a:pPr>
            <a:r>
              <a:rPr lang="ru-RU" sz="1867" b="1" kern="0" dirty="0">
                <a:solidFill>
                  <a:srgbClr val="4285F4">
                    <a:lumMod val="50000"/>
                  </a:srgbClr>
                </a:solidFill>
                <a:cs typeface="Arial"/>
                <a:sym typeface="Arial"/>
              </a:rPr>
              <a:t>Наказание должно быть последовательным</a:t>
            </a:r>
            <a:r>
              <a:rPr lang="ru-RU" sz="1867" b="1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ru-RU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16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6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72" y="2869324"/>
            <a:ext cx="3831502" cy="284968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350" y="2647871"/>
            <a:ext cx="3744000" cy="30711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2207" y="2238179"/>
            <a:ext cx="6829785" cy="289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33"/>
              </a:spcAft>
              <a:buClr>
                <a:srgbClr val="000000"/>
              </a:buClr>
            </a:pPr>
            <a:r>
              <a:rPr lang="ru-RU" sz="1867" kern="0" dirty="0" smtClean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Возможные варианты проведения/дополнения  </a:t>
            </a:r>
            <a:r>
              <a:rPr lang="ru-RU" sz="1867" kern="0" dirty="0" err="1" smtClean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интенсива</a:t>
            </a:r>
            <a:r>
              <a:rPr lang="ru-RU" sz="1867" kern="0" dirty="0" smtClean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:</a:t>
            </a:r>
          </a:p>
          <a:p>
            <a:pPr marL="457200" indent="-457200">
              <a:spcAft>
                <a:spcPts val="2133"/>
              </a:spcAft>
              <a:buClr>
                <a:srgbClr val="000000"/>
              </a:buClr>
              <a:buAutoNum type="arabicPeriod"/>
            </a:pPr>
            <a:r>
              <a:rPr lang="ru-RU" sz="1867" kern="0" dirty="0" smtClean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Кейсы (просмотр фрагментов х/ф ) с последующим обсуждением</a:t>
            </a:r>
          </a:p>
          <a:p>
            <a:pPr marL="457200" indent="-457200">
              <a:spcAft>
                <a:spcPts val="2133"/>
              </a:spcAft>
              <a:buClr>
                <a:srgbClr val="000000"/>
              </a:buClr>
              <a:buAutoNum type="arabicPeriod"/>
            </a:pPr>
            <a:r>
              <a:rPr lang="ru-RU" sz="1867" kern="0" dirty="0" smtClean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Использование «коллективного мозга»</a:t>
            </a:r>
          </a:p>
          <a:p>
            <a:pPr marL="457200" indent="-457200">
              <a:spcAft>
                <a:spcPts val="2133"/>
              </a:spcAft>
              <a:buClr>
                <a:srgbClr val="000000"/>
              </a:buClr>
              <a:buAutoNum type="arabicPeriod"/>
            </a:pPr>
            <a:r>
              <a:rPr lang="ru-RU" sz="1867" kern="0" dirty="0" smtClean="0">
                <a:solidFill>
                  <a:srgbClr val="4285F4">
                    <a:lumMod val="50000"/>
                  </a:srgb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Обсуждение ситуаций из родительской практики</a:t>
            </a:r>
          </a:p>
          <a:p>
            <a:pPr marL="457200" indent="-457200">
              <a:spcAft>
                <a:spcPts val="2133"/>
              </a:spcAft>
              <a:buClr>
                <a:srgbClr val="000000"/>
              </a:buClr>
              <a:buAutoNum type="arabicPeriod"/>
            </a:pPr>
            <a:endParaRPr lang="ru-RU" sz="1867" kern="0" dirty="0">
              <a:solidFill>
                <a:srgbClr val="4285F4">
                  <a:lumMod val="50000"/>
                </a:srgbClr>
              </a:solidFill>
              <a:latin typeface="Roboto" charset="0"/>
              <a:ea typeface="Roboto" charset="0"/>
              <a:cs typeface="Arial"/>
              <a:sym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8785" y="1376671"/>
            <a:ext cx="3744000" cy="1271200"/>
          </a:xfrm>
        </p:spPr>
        <p:txBody>
          <a:bodyPr/>
          <a:lstStyle/>
          <a:p>
            <a:r>
              <a:rPr lang="ru" sz="2400" b="1" dirty="0" smtClean="0">
                <a:solidFill>
                  <a:schemeClr val="bg1"/>
                </a:solidFill>
                <a:cs typeface="Times New Roman"/>
                <a:sym typeface="Times New Roman"/>
              </a:rPr>
              <a:t>Раздвигаем границы...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17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195" indent="0">
              <a:buNone/>
            </a:pPr>
            <a:r>
              <a:rPr lang="ru-RU" sz="1867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Вы говорите: дети меня утомляют. Вы правы. Мы устаем от того, что надо подниматься до их чувств. Подниматься, становиться на цыпочки, тянуться. Чтобы не обидеть.</a:t>
            </a:r>
          </a:p>
          <a:p>
            <a:pPr marL="203195" indent="0" algn="r">
              <a:buNone/>
            </a:pPr>
            <a:r>
              <a:rPr lang="ru-RU" sz="1867" b="1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Януш</a:t>
            </a:r>
            <a:r>
              <a:rPr lang="ru-RU" sz="1867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Корчак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18</a:t>
            </a:fld>
            <a:endParaRPr lang="ru">
              <a:solidFill>
                <a:srgbClr val="73737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882" y="3490996"/>
            <a:ext cx="6064469" cy="3032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651292" y="1954400"/>
            <a:ext cx="475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047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29200" y="69067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dirty="0" smtClean="0"/>
              <a:t>Подростковый возраст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highlight>
                  <a:srgbClr val="F5F5F5"/>
                </a:highlight>
              </a:rPr>
              <a:t>Период от 10-11 до 15 лет или от 11-12 до 16-17 лет (</a:t>
            </a:r>
            <a:r>
              <a:rPr lang="ru" sz="1400" i="1" dirty="0">
                <a:solidFill>
                  <a:schemeClr val="tx1">
                    <a:lumMod val="50000"/>
                  </a:schemeClr>
                </a:solidFill>
                <a:highlight>
                  <a:srgbClr val="F5F5F5"/>
                </a:highlight>
              </a:rPr>
              <a:t>Большой психологический словарь, 2004)</a:t>
            </a:r>
            <a:endParaRPr sz="1400" i="1" dirty="0">
              <a:solidFill>
                <a:schemeClr val="tx1">
                  <a:lumMod val="50000"/>
                </a:schemeClr>
              </a:solidFill>
              <a:highlight>
                <a:srgbClr val="F5F5F5"/>
              </a:highlight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" sz="1867" b="1" dirty="0">
                <a:solidFill>
                  <a:schemeClr val="tx1">
                    <a:lumMod val="50000"/>
                  </a:schemeClr>
                </a:solidFill>
                <a:highlight>
                  <a:srgbClr val="F5F5F5"/>
                </a:highlight>
              </a:rPr>
              <a:t>Ступени подросткового возраста:</a:t>
            </a:r>
            <a:endParaRPr sz="1867" b="1" dirty="0">
              <a:solidFill>
                <a:schemeClr val="tx1">
                  <a:lumMod val="50000"/>
                </a:schemeClr>
              </a:solidFill>
              <a:highlight>
                <a:srgbClr val="F5F5F5"/>
              </a:highlight>
            </a:endParaRPr>
          </a:p>
          <a:p>
            <a:pPr marL="0" indent="0">
              <a:spcBef>
                <a:spcPts val="2133"/>
              </a:spcBef>
              <a:buFont typeface="Wingdings" pitchFamily="2" charset="2"/>
              <a:buChar char="§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highlight>
                  <a:srgbClr val="F5F5F5"/>
                </a:highlight>
              </a:rPr>
              <a:t>младший возраст - 10-12 лет</a:t>
            </a:r>
            <a:endParaRPr sz="1867" dirty="0">
              <a:solidFill>
                <a:schemeClr val="tx1">
                  <a:lumMod val="50000"/>
                </a:schemeClr>
              </a:solidFill>
              <a:highlight>
                <a:srgbClr val="F5F5F5"/>
              </a:highlight>
            </a:endParaRPr>
          </a:p>
          <a:p>
            <a:pPr marL="0" indent="0">
              <a:spcBef>
                <a:spcPts val="2133"/>
              </a:spcBef>
              <a:buFont typeface="Wingdings" pitchFamily="2" charset="2"/>
              <a:buChar char="§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highlight>
                  <a:srgbClr val="F5F5F5"/>
                </a:highlight>
              </a:rPr>
              <a:t>средний  - 13-15 лет</a:t>
            </a:r>
            <a:endParaRPr sz="1867" dirty="0">
              <a:solidFill>
                <a:schemeClr val="tx1">
                  <a:lumMod val="50000"/>
                </a:schemeClr>
              </a:solidFill>
              <a:highlight>
                <a:srgbClr val="F5F5F5"/>
              </a:highlight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Font typeface="Wingdings" pitchFamily="2" charset="2"/>
              <a:buChar char="§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highlight>
                  <a:srgbClr val="F5F5F5"/>
                </a:highlight>
              </a:rPr>
              <a:t>старший подростковый возраст - 15-17 лет</a:t>
            </a:r>
            <a:endParaRPr sz="1867" dirty="0">
              <a:solidFill>
                <a:schemeClr val="tx1">
                  <a:lumMod val="50000"/>
                </a:schemeClr>
              </a:solidFill>
              <a:highlight>
                <a:srgbClr val="F5F5F5"/>
              </a:highligh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2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4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570216" y="568909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" dirty="0"/>
              <a:t>Физиологические </a:t>
            </a:r>
            <a:r>
              <a:rPr lang="ru" dirty="0" smtClean="0"/>
              <a:t>перемены</a:t>
            </a:r>
            <a:endParaRPr lang="ru-RU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42616" y="2485068"/>
            <a:ext cx="11090400" cy="31729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06390">
              <a:lnSpc>
                <a:spcPct val="200000"/>
              </a:lnSpc>
              <a:spcBef>
                <a:spcPts val="1600"/>
              </a:spcBef>
              <a:buClr>
                <a:srgbClr val="000000"/>
              </a:buClr>
              <a:buSzPts val="1200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</a:rPr>
              <a:t>Заметно меняются пропорции всего тела. </a:t>
            </a:r>
            <a:endParaRPr sz="1867" dirty="0">
              <a:solidFill>
                <a:schemeClr val="tx1">
                  <a:lumMod val="50000"/>
                </a:schemeClr>
              </a:solidFill>
            </a:endParaRPr>
          </a:p>
          <a:p>
            <a:pPr indent="-406390">
              <a:lnSpc>
                <a:spcPct val="200000"/>
              </a:lnSpc>
              <a:buClr>
                <a:srgbClr val="000000"/>
              </a:buClr>
              <a:buSzPts val="1200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</a:rPr>
              <a:t>Увеличивается рост мускульной силы.</a:t>
            </a:r>
            <a:endParaRPr sz="1867" dirty="0">
              <a:solidFill>
                <a:schemeClr val="tx1">
                  <a:lumMod val="50000"/>
                </a:schemeClr>
              </a:solidFill>
            </a:endParaRPr>
          </a:p>
          <a:p>
            <a:pPr indent="-406390">
              <a:lnSpc>
                <a:spcPct val="200000"/>
              </a:lnSpc>
              <a:buClr>
                <a:srgbClr val="000000"/>
              </a:buClr>
              <a:buSzPts val="1200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</a:rPr>
              <a:t>Из-за усиленной затраты энергии для роста тела организм подростка быстро утомляется.</a:t>
            </a:r>
          </a:p>
          <a:p>
            <a:pPr indent="-406390">
              <a:lnSpc>
                <a:spcPct val="200000"/>
              </a:lnSpc>
              <a:buClr>
                <a:srgbClr val="000000"/>
              </a:buClr>
              <a:buSzPts val="1200"/>
            </a:pPr>
            <a:r>
              <a:rPr lang="ru-RU" sz="1867" dirty="0">
                <a:solidFill>
                  <a:schemeClr val="tx1">
                    <a:lumMod val="50000"/>
                  </a:schemeClr>
                </a:solidFill>
              </a:rPr>
              <a:t>П</a:t>
            </a:r>
            <a:r>
              <a:rPr lang="ru" sz="1867" dirty="0">
                <a:solidFill>
                  <a:schemeClr val="tx1">
                    <a:lumMod val="50000"/>
                  </a:schemeClr>
                </a:solidFill>
              </a:rPr>
              <a:t>оловое созревание.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3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1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767721" y="764249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" dirty="0">
                <a:sym typeface="Times New Roman"/>
              </a:rPr>
              <a:t>Психологические </a:t>
            </a:r>
            <a:r>
              <a:rPr lang="ru" dirty="0" smtClean="0">
                <a:sym typeface="Times New Roman"/>
              </a:rPr>
              <a:t>новообразования</a:t>
            </a:r>
            <a:endParaRPr lang="ru" dirty="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97923">
              <a:spcBef>
                <a:spcPts val="1600"/>
              </a:spcBef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чувство взрослости;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способность к идентификации; 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«кодекс товарищества»;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новый уровень самосознания, появление склонности к рефлексии;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интерес к собственной личности и положению в обществе;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совершенствование воли и характера;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повышенный интерес к совместному, профессиональному, творческому труду.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4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0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868" y="2743200"/>
            <a:ext cx="9259615" cy="99848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Подростковый возраст – возраст новых потребностей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5</a:t>
            </a:fld>
            <a:endParaRPr lang="ru">
              <a:solidFill>
                <a:srgbClr val="73737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1462" y="3108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i="1" kern="0" dirty="0" smtClean="0">
                <a:solidFill>
                  <a:srgbClr val="0F9D58">
                    <a:lumMod val="40000"/>
                    <a:lumOff val="6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Если бы только родители могли себе представить, как они надоедают своим детям ! 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i="1" kern="0" dirty="0" smtClean="0">
                <a:solidFill>
                  <a:srgbClr val="0F9D58">
                    <a:lumMod val="40000"/>
                    <a:lumOff val="6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Бернард Шоу</a:t>
            </a:r>
            <a:endParaRPr lang="ru-RU" i="1" kern="0" dirty="0">
              <a:solidFill>
                <a:srgbClr val="0F9D58">
                  <a:lumMod val="40000"/>
                  <a:lumOff val="60000"/>
                </a:srgbClr>
              </a:solidFill>
              <a:latin typeface="Roboto" charset="0"/>
              <a:ea typeface="Roboto" charset="0"/>
              <a:cs typeface="Arial"/>
              <a:sym typeface="Arial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2868" y="4009698"/>
            <a:ext cx="7809187" cy="150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000" i="1" kern="0" dirty="0" smtClean="0">
                <a:solidFill>
                  <a:schemeClr val="accent2">
                    <a:lumMod val="50000"/>
                  </a:schemeClr>
                </a:solidFill>
              </a:rPr>
              <a:t>Вопрос: опишите, какие потребности, на Ваш взгляд, возникают у детей в подростковом возрасте?</a:t>
            </a:r>
            <a:endParaRPr lang="ru-RU" sz="2000" i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4180" y="3857297"/>
            <a:ext cx="2546131" cy="25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2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" dirty="0" smtClean="0">
                <a:sym typeface="Times New Roman"/>
              </a:rPr>
              <a:t>Потребности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2977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97923">
              <a:spcBef>
                <a:spcPts val="1600"/>
              </a:spcBef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потребность в безопасности, которую подросток находит в принадлежности к группе;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потребность в независимости и эмансипации от семьи;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потребность в привязанности (дружбе, любви);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потребность в успехе, в проверке своих возможностей;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rgbClr val="000000"/>
              </a:buClr>
              <a:buSzPts val="1100"/>
              <a:buFont typeface="Arial"/>
              <a:buChar char="●"/>
            </a:pPr>
            <a:r>
              <a:rPr lang="ru" sz="1867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потребность в самореализации и развитии собственного «Я».</a:t>
            </a:r>
            <a:endParaRPr sz="1867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6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" sz="3733" dirty="0">
                <a:sym typeface="Times New Roman"/>
              </a:rPr>
              <a:t>Основные характеристики формирования личности подростков</a:t>
            </a:r>
            <a:r>
              <a:rPr lang="ru" sz="3733" dirty="0">
                <a:sym typeface="Arial"/>
              </a:rPr>
              <a:t> </a:t>
            </a:r>
            <a:endParaRPr lang="ru" sz="3733" dirty="0">
              <a:sym typeface="Times New Roman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411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397923">
              <a:spcBef>
                <a:spcPts val="1600"/>
              </a:spcBef>
              <a:buClr>
                <a:schemeClr val="tx1">
                  <a:lumMod val="50000"/>
                </a:schemeClr>
              </a:buClr>
              <a:buSzPts val="1100"/>
              <a:buFont typeface="Arial"/>
              <a:buChar char="●"/>
            </a:pPr>
            <a:r>
              <a:rPr lang="ru" sz="1600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Стремление к личностному самосовершенствованию: самопознанию, самовыражению, самоутверждению;</a:t>
            </a:r>
            <a:endParaRPr sz="1600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chemeClr val="tx1">
                  <a:lumMod val="50000"/>
                </a:schemeClr>
              </a:buClr>
              <a:buSzPts val="1100"/>
              <a:buFont typeface="Arial"/>
              <a:buChar char="●"/>
            </a:pPr>
            <a:r>
              <a:rPr lang="ru" sz="1600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Развитие новой формы самосознания - возникновение у подростков представлений и мыслей о свойствах собственной личности и их оценки;</a:t>
            </a:r>
            <a:endParaRPr sz="1600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chemeClr val="tx1">
                  <a:lumMod val="50000"/>
                </a:schemeClr>
              </a:buClr>
              <a:buSzPts val="1100"/>
              <a:buFont typeface="Arial"/>
              <a:buChar char="●"/>
            </a:pPr>
            <a:r>
              <a:rPr lang="ru" sz="1600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Формируется более дифференцированная социальная ориентация и социальная перцепция. У подростков дружеские отношения формируют чуткость, отзывчивость, сопереживание, сочувствие, проникновение во внутренний мир друга. При отсутствии положительного опыта формируются отрицательные качества;</a:t>
            </a:r>
            <a:endParaRPr sz="1600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chemeClr val="tx1">
                  <a:lumMod val="50000"/>
                </a:schemeClr>
              </a:buClr>
              <a:buSzPts val="1100"/>
              <a:buFont typeface="Arial"/>
              <a:buChar char="●"/>
            </a:pPr>
            <a:r>
              <a:rPr lang="ru" sz="1600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Формируются волевые качества личности (целеустремленность, упорство, ответственность за свои действия), идет становление (развитие) характера;</a:t>
            </a:r>
            <a:endParaRPr sz="1600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indent="-397923">
              <a:buClr>
                <a:schemeClr val="tx1">
                  <a:lumMod val="50000"/>
                </a:schemeClr>
              </a:buClr>
              <a:buSzPts val="1100"/>
              <a:buFont typeface="Arial"/>
              <a:buChar char="●"/>
            </a:pPr>
            <a:r>
              <a:rPr lang="ru" sz="1600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Развиваются деловые качества личности, организаторские способности;</a:t>
            </a:r>
            <a:endParaRPr sz="1600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  <a:cs typeface="Times New Roman"/>
              <a:sym typeface="Times New Roman"/>
            </a:endParaRPr>
          </a:p>
          <a:p>
            <a:pPr marL="0" indent="0">
              <a:spcBef>
                <a:spcPts val="1600"/>
              </a:spcBef>
              <a:buNone/>
            </a:pPr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2133"/>
              </a:spcBef>
              <a:buNone/>
            </a:pP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endParaRPr sz="14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7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7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17363" y="722051"/>
            <a:ext cx="10962800" cy="174815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endParaRPr sz="1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2667" b="1" dirty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ПОЛОЖЕНИЕ ПОДРОСТКА В СЕМЬЕ И ОТНОШЕНИЯ С РОДИТЕЛЯМИ</a:t>
            </a:r>
            <a:r>
              <a:rPr lang="ru-RU" b="1" dirty="0" smtClean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80533" y="2856133"/>
            <a:ext cx="10962800" cy="36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ru" sz="2133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Times New Roman"/>
                <a:sym typeface="Times New Roman"/>
              </a:rPr>
              <a:t>Подростковый возраст — время проверки всех членов семьи на социальную, личностную и семейную зрелость. Оно протекает с кризисами и конфликтами. В этот период все скрытые противоречия выходят наружу. </a:t>
            </a:r>
            <a:r>
              <a:rPr lang="ru" sz="2133" dirty="0">
                <a:solidFill>
                  <a:schemeClr val="tx1">
                    <a:lumMod val="50000"/>
                  </a:schemeClr>
                </a:solidFill>
                <a:latin typeface="Roboto" charset="0"/>
                <a:ea typeface="Roboto" charset="0"/>
                <a:cs typeface="Arial"/>
                <a:sym typeface="Arial"/>
              </a:rPr>
              <a:t> </a:t>
            </a:r>
            <a:endParaRPr sz="2133" dirty="0">
              <a:solidFill>
                <a:schemeClr val="tx1">
                  <a:lumMod val="50000"/>
                </a:schemeClr>
              </a:solidFill>
              <a:latin typeface="Roboto" charset="0"/>
              <a:ea typeface="Roboto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8</a:t>
            </a:fld>
            <a:endParaRPr lang="ru">
              <a:solidFill>
                <a:srgbClr val="73737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5543" y="5159828"/>
            <a:ext cx="718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600" i="1" kern="0" dirty="0">
                <a:solidFill>
                  <a:srgbClr val="0F9D58">
                    <a:lumMod val="60000"/>
                    <a:lumOff val="4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Родитель, пытающийся изменить своего ребенка, не начиная с себя, не просто теряет время, но очень жестоко рискует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1600" i="1" kern="0" dirty="0">
                <a:solidFill>
                  <a:srgbClr val="0F9D58">
                    <a:lumMod val="60000"/>
                    <a:lumOff val="40000"/>
                  </a:srgbClr>
                </a:solidFill>
                <a:latin typeface="Roboto" charset="0"/>
                <a:ea typeface="Roboto" charset="0"/>
                <a:cs typeface="Arial"/>
                <a:sym typeface="Arial"/>
              </a:rPr>
              <a:t>Владимир Леви</a:t>
            </a:r>
          </a:p>
        </p:txBody>
      </p:sp>
    </p:spTree>
    <p:extLst>
      <p:ext uri="{BB962C8B-B14F-4D97-AF65-F5344CB8AC3E}">
        <p14:creationId xmlns:p14="http://schemas.microsoft.com/office/powerpoint/2010/main" xmlns="" val="40551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" sz="2667" dirty="0"/>
              <a:t>Конфликты .</a:t>
            </a:r>
            <a:r>
              <a:rPr lang="ru-RU" sz="2667" dirty="0"/>
              <a:t>Психологические причины конфликтов между подростками и взрослыми.</a:t>
            </a:r>
            <a:endParaRPr sz="2667" dirty="0"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573820" y="2706727"/>
            <a:ext cx="10962800" cy="3454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tx1">
                  <a:lumMod val="50000"/>
                </a:schemeClr>
              </a:buClr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У взрослых сохраняется отношение к подростку еще как к ребенку;</a:t>
            </a:r>
          </a:p>
          <a:p>
            <a:pPr lvl="0">
              <a:buClr>
                <a:schemeClr val="tx1">
                  <a:lumMod val="50000"/>
                </a:schemeClr>
              </a:buClr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Расхождения представлений взрослых и подростков о характере прав и мере самостоятельности подростка;</a:t>
            </a:r>
          </a:p>
          <a:p>
            <a:pPr lvl="0">
              <a:buClr>
                <a:schemeClr val="tx1">
                  <a:lumMod val="50000"/>
                </a:schemeClr>
              </a:buClr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У взрослых остается привычка направлять и контролировать подростка (которую ломать трудно, даже при сознании необходимости);</a:t>
            </a:r>
          </a:p>
          <a:p>
            <a:pPr lvl="0">
              <a:buClr>
                <a:schemeClr val="tx1">
                  <a:lumMod val="50000"/>
                </a:schemeClr>
              </a:buClr>
            </a:pP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Подросток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полностью материально зависит от родителей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>
                <a:solidFill>
                  <a:srgbClr val="737373"/>
                </a:solidFill>
              </a:rPr>
              <a:pPr/>
              <a:t>9</a:t>
            </a:fld>
            <a:endParaRPr lang="ru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3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909</Words>
  <Application>Microsoft Office PowerPoint</Application>
  <PresentationFormat>Произвольный</PresentationFormat>
  <Paragraphs>112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Material</vt:lpstr>
      <vt:lpstr>1_Material</vt:lpstr>
      <vt:lpstr>Легко ли быть подростком?</vt:lpstr>
      <vt:lpstr>Подростковый возраст</vt:lpstr>
      <vt:lpstr>Физиологические перемены</vt:lpstr>
      <vt:lpstr>Психологические новообразования</vt:lpstr>
      <vt:lpstr>Подростковый возраст – возраст новых потребностей.</vt:lpstr>
      <vt:lpstr>Потребности</vt:lpstr>
      <vt:lpstr>Основные характеристики формирования личности подростков </vt:lpstr>
      <vt:lpstr> ПОЛОЖЕНИЕ ПОДРОСТКА В СЕМЬЕ И ОТНОШЕНИЯ С РОДИТЕЛЯМИ </vt:lpstr>
      <vt:lpstr>Конфликты .Психологические причины конфликтов между подростками и взрослыми.</vt:lpstr>
      <vt:lpstr>Типы семей: </vt:lpstr>
      <vt:lpstr>Типы семей:  </vt:lpstr>
      <vt:lpstr>Типы семей: </vt:lpstr>
      <vt:lpstr>Типы семей: </vt:lpstr>
      <vt:lpstr>Типы семей: </vt:lpstr>
      <vt:lpstr>Как хвалить ребенка. </vt:lpstr>
      <vt:lpstr>Как наказывать ребенка </vt:lpstr>
      <vt:lpstr>Раздвигаем границы... 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Легко ли быть подростком?</dc:title>
  <dc:creator>Пользователь</dc:creator>
  <cp:lastModifiedBy>sergey</cp:lastModifiedBy>
  <cp:revision>16</cp:revision>
  <dcterms:created xsi:type="dcterms:W3CDTF">2020-10-13T08:41:34Z</dcterms:created>
  <dcterms:modified xsi:type="dcterms:W3CDTF">2020-10-18T17:44:19Z</dcterms:modified>
</cp:coreProperties>
</file>